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9144000" cy="5143500" type="screen16x9"/>
  <p:notesSz cx="6858000" cy="9144000"/>
  <p:embeddedFontLst>
    <p:embeddedFont>
      <p:font typeface="Inconsolata" panose="020B0604020202020204" charset="0"/>
      <p:regular r:id="rId87"/>
      <p:bold r:id="rId88"/>
    </p:embeddedFont>
    <p:embeddedFont>
      <p:font typeface="Roboto" panose="020B0604020202020204" charset="0"/>
      <p:regular r:id="rId89"/>
      <p:bold r:id="rId90"/>
      <p:italic r:id="rId91"/>
      <p:boldItalic r:id="rId92"/>
    </p:embeddedFont>
    <p:embeddedFont>
      <p:font typeface="Roboto Light" panose="020B0604020202020204" charset="0"/>
      <p:regular r:id="rId93"/>
      <p:bold r:id="rId94"/>
      <p:italic r:id="rId95"/>
      <p:boldItalic r:id="rId96"/>
    </p:embeddedFont>
    <p:embeddedFont>
      <p:font typeface="Roboto Medium" panose="020B0604020202020204" charset="0"/>
      <p:regular r:id="rId97"/>
      <p:bold r:id="rId98"/>
      <p:italic r:id="rId99"/>
      <p:boldItalic r:id="rId100"/>
    </p:embeddedFont>
    <p:embeddedFont>
      <p:font typeface="Roboto Mono" panose="020B0604020202020204" charset="0"/>
      <p:regular r:id="rId101"/>
      <p:bold r:id="rId102"/>
      <p:italic r:id="rId103"/>
      <p:boldItalic r:id="rId104"/>
    </p:embeddedFont>
    <p:embeddedFont>
      <p:font typeface="Roboto Thin" panose="020B0604020202020204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B91A1A-37EF-49B8-B39C-C89C7BA1261D}">
  <a:tblStyle styleId="{07B91A1A-37EF-49B8-B39C-C89C7BA126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2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1.fntdata"/><Relationship Id="rId102" Type="http://schemas.openxmlformats.org/officeDocument/2006/relationships/font" Target="fonts/font16.fntdata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4.fntdata"/><Relationship Id="rId105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7.fntdata"/><Relationship Id="rId108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can-the-internet-exist-without-linux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580d3bca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580d3bca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3b52739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3b527399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f896db66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f896db66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5ef49a4be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5ef49a4be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shutterstock_419292739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5f896db6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5f896db6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https://www.zdnet.com/article/can-the-internet-exist-without-linux/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5f896db66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5f896db66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shutterstock_732692350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f896db66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f896db66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5f896db66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5f896db66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shutterstock_491237230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5f896db66d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5f896db66d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shutterstock_488480038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5f896db66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5f896db66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5f896db66d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5f896db66d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5f896db66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5f896db66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5f896db66d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5f896db66d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5f896db66d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5f896db66d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shutterstock_185734466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f896db66d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5f896db66d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shutterstock_1202854222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80d3bca5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580d3bca5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580d3bca5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580d3bca5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5f896db66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5f896db66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5f896db66d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5f896db66d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f896db66d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f896db66d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5ef49a4be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5ef49a4be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shutterstock_419292739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5f896db66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5f896db66d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896db66d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896db66d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5f896db66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5f896db66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f896db66d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f896db66d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f896db66d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f896db66d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5f896db66d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5f896db66d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5f896db66d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5f896db66d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5f896db66d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5f896db66d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f896db66d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5f896db66d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5f896db66d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5f896db66d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f896db6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f896db6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shutterstock_596101424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5f896db66d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5f896db66d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f896db66d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f896db66d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f896db66d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5f896db66d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5f896db66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5f896db66d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f896db66d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5f896db66d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shutterstock_1202854222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5f896db66d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5f896db66d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5f896db66d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5f896db66d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shutterstock_1202854222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5f896db66d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5f896db66d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5f896db66d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5f896db66d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5f896db66d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5f896db66d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f896db66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f896db66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shutterstock_419292739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5f896db66d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5f896db66d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5ebad1084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5ebad1084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5ebad1084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5ebad1084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5ebad1084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5ebad1084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5ebad1084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5ebad1084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5ebad1084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5ebad1084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5ebad1084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5ebad1084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shutterstock_491237230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5e4f146b64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5e4f146b64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95a1d9f4e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95a1d9f4e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5ebad1084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5ebad1084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f896db66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f896db66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shutterstock_534253945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5ebad1084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5ebad1084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shutterstock_1361601656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5e4f146b64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5e4f146b64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5ebad1084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5ebad10847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5e4f146b64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5e4f146b64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5e4f146b64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5e4f146b64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5e7b87ea4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5e7b87ea4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5e4f146b64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5e4f146b64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5ebad10847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5ebad10847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5ebad1084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5ebad1084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5ebad10847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5ebad10847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f896db66d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f896db66d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5e7b87ea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5e7b87ea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5ebad10847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5ebad10847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shutterstock_399143986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5ebad1084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5ebad1084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5ebad1084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5ebad10847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5ebad10847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5ebad10847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5ebad1084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5ebad1084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shutterstock_1204467562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81a6e3f18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" name="Google Shape;1706;g81a6e3f18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5e4f146b64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5e4f146b64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5e4f146b64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5e4f146b64_0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e4f146b64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e4f146b64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ef49a4be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ef49a4be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5ec26806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5ec26806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shutterstock_1363031105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5ec26806e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5ec26806e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5ec26806e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5ec26806e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5e4f146b64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5e4f146b64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5e4f146b64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5e4f146b64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5ef49a4b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5ef49a4b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6" name="Google Shape;1016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7" name="Google Shape;1017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18" name="Google Shape;101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can-the-internet-exist-without-linux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3techs.com/technologies/overview/operating_system/al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3000"/>
              <a:t>Introduction to Linux</a:t>
            </a:r>
            <a:endParaRPr sz="3000"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spcFirstLastPara="1" wrap="square" lIns="3200400" tIns="9125" rIns="2743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1 Day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History and Distributions</a:t>
            </a:r>
            <a:endParaRPr/>
          </a:p>
        </p:txBody>
      </p:sp>
      <p:sp>
        <p:nvSpPr>
          <p:cNvPr id="1110" name="Google Shape;1110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(very) Brief History of Linux</a:t>
            </a:r>
            <a:endParaRPr/>
          </a:p>
        </p:txBody>
      </p:sp>
      <p:sp>
        <p:nvSpPr>
          <p:cNvPr id="1117" name="Google Shape;1117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118" name="Google Shape;1118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63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1969-1970, Dennis Ritchie, Kenneth Thompson and several others at AT&amp;T Bell Labs began developing a small operating system called </a:t>
            </a:r>
            <a:r>
              <a:rPr lang="en" b="1"/>
              <a:t>Unix</a:t>
            </a:r>
            <a:r>
              <a:rPr lang="en"/>
              <a:t>.</a:t>
            </a:r>
            <a:endParaRPr/>
          </a:p>
        </p:txBody>
      </p:sp>
      <p:sp>
        <p:nvSpPr>
          <p:cNvPr id="1120" name="Google Shape;1120;p63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the next two decades, different updates and distributions of Unix were created. Most were proprietary.</a:t>
            </a:r>
            <a:endParaRPr/>
          </a:p>
        </p:txBody>
      </p:sp>
      <p:sp>
        <p:nvSpPr>
          <p:cNvPr id="1121" name="Google Shape;1121;p63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1984 Richard Stallman's Free Software Foundation (FSF) started the GNU project, which created a free distribution of the Unix operating system</a:t>
            </a:r>
            <a:endParaRPr/>
          </a:p>
        </p:txBody>
      </p:sp>
      <p:sp>
        <p:nvSpPr>
          <p:cNvPr id="1122" name="Google Shape;1122;p63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1991, Linus Torvalds used many of the components from the GNU project to create a free, open source operating system,  which is now known as </a:t>
            </a:r>
            <a:r>
              <a:rPr lang="en" b="1"/>
              <a:t>Linux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64"/>
          <p:cNvSpPr txBox="1">
            <a:spLocks noGrp="1"/>
          </p:cNvSpPr>
          <p:nvPr>
            <p:ph type="title"/>
          </p:nvPr>
        </p:nvSpPr>
        <p:spPr>
          <a:xfrm>
            <a:off x="1977950" y="1828475"/>
            <a:ext cx="63321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An </a:t>
            </a: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operating system (OS)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is the software that supports a computer's basic functions, such as scheduling tasks, executing applications, and controlling peripherals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8" name="Google Shape;1128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Linux</a:t>
            </a:r>
            <a:endParaRPr/>
          </a:p>
        </p:txBody>
      </p:sp>
      <p:sp>
        <p:nvSpPr>
          <p:cNvPr id="1136" name="Google Shape;1136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3828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Windows, Mac OS X, and Linux are all examples of operating systems. </a:t>
            </a:r>
            <a:endParaRPr sz="2100"/>
          </a:p>
        </p:txBody>
      </p:sp>
      <p:sp>
        <p:nvSpPr>
          <p:cNvPr id="1137" name="Google Shape;1137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8" name="Google Shape;11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899" y="1648850"/>
            <a:ext cx="2164202" cy="258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21" y="1913812"/>
            <a:ext cx="2407579" cy="231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575" y="1781325"/>
            <a:ext cx="2235999" cy="25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6"/>
          <p:cNvSpPr txBox="1">
            <a:spLocks noGrp="1"/>
          </p:cNvSpPr>
          <p:nvPr>
            <p:ph type="title"/>
          </p:nvPr>
        </p:nvSpPr>
        <p:spPr>
          <a:xfrm>
            <a:off x="657300" y="2298075"/>
            <a:ext cx="7829400" cy="21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By W3Cook's analysis of Alexa's data, 96.3% of the top one million web servers are running Linux. The remainder is split between Windows, 1.9%, and FreeBSD, 1.8%.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i="1">
                <a:latin typeface="Roboto Light"/>
                <a:ea typeface="Roboto Light"/>
                <a:cs typeface="Roboto Light"/>
                <a:sym typeface="Roboto Light"/>
              </a:rPr>
              <a:t>—Steven J. Vaughan-Nichols</a:t>
            </a:r>
            <a:endParaRPr sz="1800" i="1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47" name="Google Shape;1147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zdnet.com</a:t>
            </a:r>
            <a:endParaRPr/>
          </a:p>
        </p:txBody>
      </p:sp>
      <p:pic>
        <p:nvPicPr>
          <p:cNvPr id="1148" name="Google Shape;114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975" y="565525"/>
            <a:ext cx="1980050" cy="17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6124200" cy="16623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Most enterprise </a:t>
            </a:r>
            <a:b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networks feature at </a:t>
            </a:r>
            <a:b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least one Linux machine. </a:t>
            </a:r>
            <a:endParaRPr sz="3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6" name="Google Shape;1156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8"/>
          <p:cNvSpPr txBox="1">
            <a:spLocks noGrp="1"/>
          </p:cNvSpPr>
          <p:nvPr>
            <p:ph type="title"/>
          </p:nvPr>
        </p:nvSpPr>
        <p:spPr>
          <a:xfrm>
            <a:off x="2530950" y="1427900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Windows and OS X, Linux is </a:t>
            </a:r>
            <a:r>
              <a:rPr lang="en" b="1"/>
              <a:t>free, open source software</a:t>
            </a:r>
            <a:r>
              <a:rPr lang="en"/>
              <a:t> (FOSS).</a:t>
            </a:r>
            <a:endParaRPr/>
          </a:p>
        </p:txBody>
      </p:sp>
      <p:sp>
        <p:nvSpPr>
          <p:cNvPr id="1163" name="Google Shape;1163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69"/>
          <p:cNvSpPr txBox="1">
            <a:spLocks noGrp="1"/>
          </p:cNvSpPr>
          <p:nvPr>
            <p:ph type="title"/>
          </p:nvPr>
        </p:nvSpPr>
        <p:spPr>
          <a:xfrm>
            <a:off x="12300" y="1125550"/>
            <a:ext cx="9131700" cy="2731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Anyone can modify the source code.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1" name="Google Shape;1171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70"/>
          <p:cNvSpPr txBox="1">
            <a:spLocks noGrp="1"/>
          </p:cNvSpPr>
          <p:nvPr>
            <p:ph type="title"/>
          </p:nvPr>
        </p:nvSpPr>
        <p:spPr>
          <a:xfrm>
            <a:off x="118900" y="131225"/>
            <a:ext cx="8081700" cy="3162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Most tools in the hacker / security community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are still published as open-source.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9" name="Google Shape;1179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70"/>
          <p:cNvSpPr/>
          <p:nvPr/>
        </p:nvSpPr>
        <p:spPr>
          <a:xfrm>
            <a:off x="511725" y="1370050"/>
            <a:ext cx="3004800" cy="3004800"/>
          </a:xfrm>
          <a:prstGeom prst="ellipse">
            <a:avLst/>
          </a:prstGeom>
          <a:solidFill>
            <a:srgbClr val="FFFFFF">
              <a:alpha val="709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Free software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and information is prevalent in the industry. Almost all the tools we’ll use in class are open source.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1" name="Google Shape;1181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Distributions</a:t>
            </a:r>
            <a:endParaRPr/>
          </a:p>
        </p:txBody>
      </p:sp>
      <p:sp>
        <p:nvSpPr>
          <p:cNvPr id="1187" name="Google Shape;1187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Class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5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Name three of the most important Linux distributions.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>
                <a:solidFill>
                  <a:schemeClr val="dk1"/>
                </a:solidFill>
              </a:rPr>
              <a:t>Navigate the Linux file structure using the command line.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Manage processes with the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top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ps</a:t>
            </a:r>
            <a:r>
              <a:rPr lang="en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</a:rPr>
              <a:t>and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kill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chemeClr val="dk1"/>
                </a:solidFill>
              </a:rPr>
              <a:t>commands.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☐"/>
            </a:pPr>
            <a:r>
              <a:rPr lang="en" sz="1800">
                <a:solidFill>
                  <a:schemeClr val="dk1"/>
                </a:solidFill>
              </a:rPr>
              <a:t>Install packages using 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apt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4" name="Google Shape;1034;p54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4"/>
          <p:cNvSpPr/>
          <p:nvPr/>
        </p:nvSpPr>
        <p:spPr>
          <a:xfrm>
            <a:off x="513375" y="1839638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54"/>
          <p:cNvSpPr/>
          <p:nvPr/>
        </p:nvSpPr>
        <p:spPr>
          <a:xfrm>
            <a:off x="513375" y="2349375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54"/>
          <p:cNvSpPr/>
          <p:nvPr/>
        </p:nvSpPr>
        <p:spPr>
          <a:xfrm>
            <a:off x="513375" y="286530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72"/>
          <p:cNvSpPr txBox="1">
            <a:spLocks noGrp="1"/>
          </p:cNvSpPr>
          <p:nvPr>
            <p:ph type="title"/>
          </p:nvPr>
        </p:nvSpPr>
        <p:spPr>
          <a:xfrm>
            <a:off x="1977950" y="2078600"/>
            <a:ext cx="6332100" cy="19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Distributions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are special-purpose variants of the operating system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4" name="Google Shape;1194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5" name="Google Shape;119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Distributions</a:t>
            </a:r>
            <a:endParaRPr/>
          </a:p>
        </p:txBody>
      </p:sp>
      <p:sp>
        <p:nvSpPr>
          <p:cNvPr id="1202" name="Google Shape;1202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course, we’ll use two distributions: Ubuntu and Kali Linux. </a:t>
            </a:r>
            <a:endParaRPr/>
          </a:p>
        </p:txBody>
      </p:sp>
      <p:sp>
        <p:nvSpPr>
          <p:cNvPr id="1203" name="Google Shape;1203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73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Ubuntu</a:t>
            </a:r>
            <a:r>
              <a:rPr lang="en" sz="1800"/>
              <a:t> is geared towards general-purpose users.</a:t>
            </a:r>
            <a:endParaRPr sz="1800"/>
          </a:p>
        </p:txBody>
      </p:sp>
      <p:sp>
        <p:nvSpPr>
          <p:cNvPr id="1205" name="Google Shape;1205;p73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Ubuntu </a:t>
            </a:r>
            <a:endParaRPr sz="2400"/>
          </a:p>
        </p:txBody>
      </p:sp>
      <p:sp>
        <p:nvSpPr>
          <p:cNvPr id="1206" name="Google Shape;1206;p73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Kali </a:t>
            </a:r>
            <a:r>
              <a:rPr lang="en" sz="1800"/>
              <a:t>is designed specifically for security professionals. </a:t>
            </a:r>
            <a:endParaRPr sz="1800"/>
          </a:p>
        </p:txBody>
      </p:sp>
      <p:sp>
        <p:nvSpPr>
          <p:cNvPr id="1207" name="Google Shape;1207;p73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Kali Linux</a:t>
            </a:r>
            <a:endParaRPr sz="2400"/>
          </a:p>
        </p:txBody>
      </p:sp>
      <p:pic>
        <p:nvPicPr>
          <p:cNvPr id="1208" name="Google Shape;12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50" y="2789350"/>
            <a:ext cx="2223700" cy="189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950" y="2735400"/>
            <a:ext cx="1731205" cy="218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Linux Distributions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Ubuntu and Kali Linux are both specialized distributions of Debian, which is itself a distribution. </a:t>
            </a:r>
            <a:endParaRPr sz="2400"/>
          </a:p>
        </p:txBody>
      </p:sp>
      <p:sp>
        <p:nvSpPr>
          <p:cNvPr id="1217" name="Google Shape;1217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312" y="1645874"/>
            <a:ext cx="6035376" cy="30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Servers </a:t>
            </a:r>
            <a:endParaRPr/>
          </a:p>
        </p:txBody>
      </p:sp>
      <p:sp>
        <p:nvSpPr>
          <p:cNvPr id="1225" name="Google Shape;1225;p75"/>
          <p:cNvSpPr txBox="1">
            <a:spLocks noGrp="1"/>
          </p:cNvSpPr>
          <p:nvPr>
            <p:ph type="subTitle" idx="1"/>
          </p:nvPr>
        </p:nvSpPr>
        <p:spPr>
          <a:xfrm>
            <a:off x="0" y="1007825"/>
            <a:ext cx="4747800" cy="2914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order to conserve as many resources as possible, most production Linux servers don’t offer a graphical interface.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Therefore knowledge of the command-line is essential for understanding Linux. </a:t>
            </a:r>
            <a:endParaRPr sz="2000" b="1"/>
          </a:p>
        </p:txBody>
      </p:sp>
      <p:sp>
        <p:nvSpPr>
          <p:cNvPr id="1226" name="Google Shape;1226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7" name="Google Shape;122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375" y="675975"/>
            <a:ext cx="4270801" cy="421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8" name="Google Shape;1228;p75"/>
          <p:cNvCxnSpPr/>
          <p:nvPr/>
        </p:nvCxnSpPr>
        <p:spPr>
          <a:xfrm>
            <a:off x="461625" y="2630050"/>
            <a:ext cx="288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7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1238" name="Google Shape;12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76"/>
          <p:cNvSpPr/>
          <p:nvPr/>
        </p:nvSpPr>
        <p:spPr>
          <a:xfrm>
            <a:off x="5222200" y="895700"/>
            <a:ext cx="967200" cy="96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40" name="Google Shape;1240;p76"/>
          <p:cNvSpPr txBox="1">
            <a:spLocks noGrp="1"/>
          </p:cNvSpPr>
          <p:nvPr>
            <p:ph type="title"/>
          </p:nvPr>
        </p:nvSpPr>
        <p:spPr>
          <a:xfrm>
            <a:off x="-12300" y="675975"/>
            <a:ext cx="4984500" cy="30108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These command-line only machines are called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FF00"/>
                </a:solidFill>
                <a:latin typeface="Roboto Light"/>
                <a:ea typeface="Roboto Light"/>
                <a:cs typeface="Roboto Light"/>
                <a:sym typeface="Roboto Light"/>
              </a:rPr>
              <a:t>headless servers</a:t>
            </a: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1" name="Google Shape;1241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1247" name="Google Shape;1247;p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7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/>
              <a:t> Distribution Research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 are a system administrator at </a:t>
            </a:r>
            <a:r>
              <a:rPr lang="en" sz="1600" i="1"/>
              <a:t>X Corp</a:t>
            </a:r>
            <a:r>
              <a:rPr lang="en" sz="1600"/>
              <a:t>, which has recently experienced a number of breaches involving servers running outdated Linux distributions.</a:t>
            </a:r>
            <a:endParaRPr sz="1600"/>
          </a:p>
          <a:p>
            <a:pPr marL="320040" lvl="0" indent="-19304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" sz="1600"/>
              <a:t>In response, the IT Department has decided to upgrade the affected servers with newer distributions of Linux.</a:t>
            </a:r>
            <a:endParaRPr sz="1600"/>
          </a:p>
          <a:p>
            <a:pPr marL="320040" lvl="0" indent="-19304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en" sz="1600"/>
              <a:t>You must conduct research to determine which distribution is most appropriate for each machine.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9" name="Google Shape;1249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261" name="Google Shape;1261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63" name="Google Shape;1263;p79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81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A9B7C0"/>
                        </a:solidFill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A9B7C0"/>
                        </a:solidFill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A9B7C0"/>
                        </a:solidFill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64" name="Google Shape;1264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270" name="Google Shape;1270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72" name="Google Shape;1272;p80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81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sensitive human resources data, so should use a secure distribution. </a:t>
                      </a:r>
                      <a:r>
                        <a:rPr lang="en" sz="1500" b="1"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73" name="Google Shape;1273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279" name="Google Shape;1279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81" name="Google Shape;1281;p81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81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sensitive human resources data, so should use a secure distribution.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82" name="Google Shape;1282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5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Why Linux?</a:t>
            </a:r>
            <a:endParaRPr/>
          </a:p>
        </p:txBody>
      </p:sp>
      <p:pic>
        <p:nvPicPr>
          <p:cNvPr id="1044" name="Google Shape;10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874" y="2670375"/>
            <a:ext cx="2102626" cy="24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288" name="Google Shape;1288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90" name="Google Shape;1290;p82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81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sensitive human resources data, so should use a secure distribution.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 to run quickly and handle large amounts of traffic. Many distributions could work, but </a:t>
                      </a:r>
                      <a:r>
                        <a:rPr lang="en" sz="1500" b="1"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 among the best choices because they are well-supported.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1" name="Google Shape;1291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297" name="Google Shape;1297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99" name="Google Shape;1299;p83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81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sensitive human resources data, so should use a secure distribution.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 to run quickly and handle large amounts of traffic. Many distributions could work, but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 among the best choices because they are well-supported.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00" name="Google Shape;1300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306" name="Google Shape;1306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08" name="Google Shape;1308;p84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81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sensitive human resources data, so should use a secure distribution.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 to run quickly and handle large amounts of traffic. Many distributions could work, but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 among the best choices because they are well-supported.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Should use </a:t>
                      </a:r>
                      <a:r>
                        <a:rPr lang="en" sz="1500" b="1"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because it specifically designed for performing security assessments.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9B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A9B7C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sz="1600" b="1">
                        <a:solidFill>
                          <a:srgbClr val="A9B7C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09" name="Google Shape;1309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315" name="Google Shape;1315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17" name="Google Shape;1317;p85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81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sensitive human resources data, so should use a secure distribution.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 to run quickly and handle large amounts of traffic. Many distributions could work, but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 among the best choices because they are well-supported.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Should use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because it specifically designed for performing security assessments.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18" name="Google Shape;131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Research Review</a:t>
            </a:r>
            <a:endParaRPr/>
          </a:p>
        </p:txBody>
      </p:sp>
      <p:sp>
        <p:nvSpPr>
          <p:cNvPr id="1324" name="Google Shape;1324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Identify which distribution(s) is most appropriate for each situation.</a:t>
            </a:r>
            <a:r>
              <a:rPr lang="en" sz="1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26" name="Google Shape;1326;p86"/>
          <p:cNvGraphicFramePr/>
          <p:nvPr/>
        </p:nvGraphicFramePr>
        <p:xfrm>
          <a:off x="425725" y="124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81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Central Data Server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sensitive human resources data, so should use a secure distribution.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CentOS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 SELinux by default, making them good choices.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 Web Server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Needs to run quickly and handle large amounts of traffic. Many distributions could work, but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Fedora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are among the best choices because they are well-supported.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Audit Workstation</a:t>
                      </a:r>
                      <a:endParaRPr sz="16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Should use </a:t>
                      </a:r>
                      <a:r>
                        <a:rPr lang="en" sz="1500" b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because it specifically designed for performing security assessments.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Workstation</a:t>
                      </a:r>
                      <a:endParaRPr sz="16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Should use </a:t>
                      </a:r>
                      <a:r>
                        <a:rPr lang="en" sz="1500" b="1">
                          <a:highlight>
                            <a:srgbClr val="FFFF00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</a:t>
                      </a: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which comes with a GUI and basic productivity software, such as an email client, web browser, and text editor.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solidFill>
                      <a:srgbClr val="A9B7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27" name="Google Shape;1327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87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most flexible </a:t>
            </a:r>
            <a:br>
              <a:rPr lang="en" sz="3000"/>
            </a:br>
            <a:r>
              <a:rPr lang="en" sz="3000"/>
              <a:t>and best suited for day-to-day and </a:t>
            </a:r>
            <a:br>
              <a:rPr lang="en" sz="3000"/>
            </a:br>
            <a:r>
              <a:rPr lang="en" sz="3000"/>
              <a:t>administrative tasks?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333" name="Google Shape;1333;p8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4" name="Google Shape;133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8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1" name="Google Shape;134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938" y="492763"/>
            <a:ext cx="4886125" cy="41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88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3" name="Google Shape;134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9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built specifically </a:t>
            </a:r>
            <a:br>
              <a:rPr lang="en" sz="3000"/>
            </a:br>
            <a:r>
              <a:rPr lang="en" sz="3000"/>
              <a:t>for penetration testers?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349" name="Google Shape;1349;p8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0" name="Google Shape;135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9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90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8" name="Google Shape;135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854" y="265825"/>
            <a:ext cx="3660291" cy="46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91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Which distribution would you use to </a:t>
            </a:r>
            <a:br>
              <a:rPr lang="en" sz="3000"/>
            </a:br>
            <a:r>
              <a:rPr lang="en" sz="3000"/>
              <a:t>set up a web or data server?</a:t>
            </a:r>
            <a:endParaRPr sz="3000"/>
          </a:p>
        </p:txBody>
      </p:sp>
      <p:sp>
        <p:nvSpPr>
          <p:cNvPr id="1365" name="Google Shape;1365;p9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6" name="Google Shape;136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Linux</a:t>
            </a:r>
            <a:endParaRPr/>
          </a:p>
        </p:txBody>
      </p:sp>
      <p:sp>
        <p:nvSpPr>
          <p:cNvPr id="1052" name="Google Shape;1052;p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4"/>
              </a:rPr>
              <a:t>w3techs.com</a:t>
            </a:r>
            <a:endParaRPr/>
          </a:p>
        </p:txBody>
      </p:sp>
      <p:sp>
        <p:nvSpPr>
          <p:cNvPr id="1053" name="Google Shape;1053;p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662700" cy="2324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Over 70% of websites run some version of Unix.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54" name="Google Shape;1054;p56"/>
          <p:cNvCxnSpPr/>
          <p:nvPr/>
        </p:nvCxnSpPr>
        <p:spPr>
          <a:xfrm>
            <a:off x="274375" y="640080"/>
            <a:ext cx="283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5" name="Google Shape;1055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9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92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4" name="Google Shape;1374;p92"/>
          <p:cNvSpPr txBox="1"/>
          <p:nvPr/>
        </p:nvSpPr>
        <p:spPr>
          <a:xfrm>
            <a:off x="586050" y="1440325"/>
            <a:ext cx="7971900" cy="2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Any will work, but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Ubuntu Server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Fedora Server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both have easy-to-configure web services.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could use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Debian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" sz="28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CentOS</a:t>
            </a: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more manual tasks.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75" name="Google Shape;1375;p92"/>
          <p:cNvCxnSpPr/>
          <p:nvPr/>
        </p:nvCxnSpPr>
        <p:spPr>
          <a:xfrm>
            <a:off x="1460020" y="3132974"/>
            <a:ext cx="603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6" name="Google Shape;1376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93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the most widely-used </a:t>
            </a:r>
            <a:br>
              <a:rPr lang="en" sz="3000"/>
            </a:br>
            <a:r>
              <a:rPr lang="en" sz="3000"/>
              <a:t>Linux desktop environment?</a:t>
            </a:r>
            <a:endParaRPr sz="3000"/>
          </a:p>
        </p:txBody>
      </p:sp>
      <p:sp>
        <p:nvSpPr>
          <p:cNvPr id="1382" name="Google Shape;1382;p9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3" name="Google Shape;1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9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0" name="Google Shape;139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938" y="492763"/>
            <a:ext cx="4886125" cy="41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4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2" name="Google Shape;1392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95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a headless server?</a:t>
            </a:r>
            <a:endParaRPr sz="3000"/>
          </a:p>
        </p:txBody>
      </p:sp>
      <p:sp>
        <p:nvSpPr>
          <p:cNvPr id="1398" name="Google Shape;1398;p9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9" name="Google Shape;139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9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1409" name="Google Shape;140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96"/>
          <p:cNvSpPr txBox="1">
            <a:spLocks noGrp="1"/>
          </p:cNvSpPr>
          <p:nvPr>
            <p:ph type="title"/>
          </p:nvPr>
        </p:nvSpPr>
        <p:spPr>
          <a:xfrm>
            <a:off x="-12300" y="1183050"/>
            <a:ext cx="4984500" cy="30108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 command-line only server, without a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desktop environment.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11" name="Google Shape;1411;p96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2" name="Google Shape;1412;p96"/>
          <p:cNvSpPr/>
          <p:nvPr/>
        </p:nvSpPr>
        <p:spPr>
          <a:xfrm>
            <a:off x="5222200" y="895700"/>
            <a:ext cx="967200" cy="96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13" name="Google Shape;1413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97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Does Ubuntu have a headless </a:t>
            </a:r>
            <a:br>
              <a:rPr lang="en" sz="3000"/>
            </a:br>
            <a:r>
              <a:rPr lang="en" sz="3000"/>
              <a:t>server type? Does Fedora? CentOS?</a:t>
            </a:r>
            <a:endParaRPr sz="3000"/>
          </a:p>
        </p:txBody>
      </p:sp>
      <p:sp>
        <p:nvSpPr>
          <p:cNvPr id="1419" name="Google Shape;1419;p9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0" name="Google Shape;142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1430" name="Google Shape;143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98"/>
          <p:cNvSpPr txBox="1">
            <a:spLocks noGrp="1"/>
          </p:cNvSpPr>
          <p:nvPr>
            <p:ph type="title"/>
          </p:nvPr>
        </p:nvSpPr>
        <p:spPr>
          <a:xfrm>
            <a:off x="-12300" y="1183050"/>
            <a:ext cx="4984500" cy="30108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all three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distributions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provide a headless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server type. 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2" name="Google Shape;1432;p98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3" name="Google Shape;1433;p98"/>
          <p:cNvSpPr/>
          <p:nvPr/>
        </p:nvSpPr>
        <p:spPr>
          <a:xfrm>
            <a:off x="5222200" y="895700"/>
            <a:ext cx="967200" cy="96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34" name="Google Shape;1434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99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Ubuntu based on? </a:t>
            </a:r>
            <a:br>
              <a:rPr lang="en" sz="3000"/>
            </a:br>
            <a:r>
              <a:rPr lang="en" sz="3000"/>
              <a:t>What about Kali?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440" name="Google Shape;1440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1" name="Google Shape;144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8" name="Google Shape;144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312" y="1510712"/>
            <a:ext cx="6035376" cy="30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00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0" name="Google Shape;1450;p100"/>
          <p:cNvSpPr txBox="1"/>
          <p:nvPr/>
        </p:nvSpPr>
        <p:spPr>
          <a:xfrm>
            <a:off x="1797600" y="492775"/>
            <a:ext cx="6901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They are both based on Debian.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1" name="Google Shape;1451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01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Which distribution is CentOS based on? </a:t>
            </a:r>
            <a:br>
              <a:rPr lang="en" sz="3000"/>
            </a:br>
            <a:r>
              <a:rPr lang="en" sz="3000"/>
              <a:t>What about Fedora?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457" name="Google Shape;1457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8" name="Google Shape;145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Why Linux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5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Unix refers to Linux and “Linux-like” operating systems.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5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3" name="Google Shape;10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50" y="1648850"/>
            <a:ext cx="2164202" cy="258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898" y="1684362"/>
            <a:ext cx="2164203" cy="277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421" y="1913812"/>
            <a:ext cx="2407579" cy="2319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102"/>
          <p:cNvSpPr/>
          <p:nvPr/>
        </p:nvSpPr>
        <p:spPr>
          <a:xfrm>
            <a:off x="-223075" y="492775"/>
            <a:ext cx="1928700" cy="564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27430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Answer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6" name="Google Shape;1466;p102"/>
          <p:cNvSpPr txBox="1"/>
          <p:nvPr/>
        </p:nvSpPr>
        <p:spPr>
          <a:xfrm>
            <a:off x="1797600" y="492775"/>
            <a:ext cx="6901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Both distributions are based on RedHat.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7" name="Google Shape;146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590575"/>
            <a:ext cx="66675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03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SELinux?</a:t>
            </a:r>
            <a:endParaRPr sz="3000"/>
          </a:p>
        </p:txBody>
      </p:sp>
      <p:sp>
        <p:nvSpPr>
          <p:cNvPr id="1474" name="Google Shape;1474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5" name="Google Shape;147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04"/>
          <p:cNvSpPr txBox="1"/>
          <p:nvPr/>
        </p:nvSpPr>
        <p:spPr>
          <a:xfrm>
            <a:off x="1611400" y="1659800"/>
            <a:ext cx="9639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Action Request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(eg: read)</a:t>
            </a:r>
            <a:endParaRPr sz="1200"/>
          </a:p>
        </p:txBody>
      </p:sp>
      <p:sp>
        <p:nvSpPr>
          <p:cNvPr id="1482" name="Google Shape;1482;p10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SELinux?</a:t>
            </a:r>
            <a:endParaRPr/>
          </a:p>
        </p:txBody>
      </p:sp>
      <p:sp>
        <p:nvSpPr>
          <p:cNvPr id="1483" name="Google Shape;1483;p10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SELinux is a built-in file permission security enhancement developed by the NSA. CentOS and Fedora have it implemented by default. </a:t>
            </a:r>
            <a:endParaRPr/>
          </a:p>
        </p:txBody>
      </p:sp>
      <p:sp>
        <p:nvSpPr>
          <p:cNvPr id="1485" name="Google Shape;1485;p104"/>
          <p:cNvSpPr/>
          <p:nvPr/>
        </p:nvSpPr>
        <p:spPr>
          <a:xfrm>
            <a:off x="367550" y="1632725"/>
            <a:ext cx="1288800" cy="1280100"/>
          </a:xfrm>
          <a:prstGeom prst="roundRect">
            <a:avLst>
              <a:gd name="adj" fmla="val 16667"/>
            </a:avLst>
          </a:prstGeom>
          <a:solidFill>
            <a:srgbClr val="A9B7C0">
              <a:alpha val="72070"/>
            </a:srgbClr>
          </a:solidFill>
          <a:ln>
            <a:noFill/>
          </a:ln>
        </p:spPr>
        <p:txBody>
          <a:bodyPr spcFirstLastPara="1" wrap="square" lIns="0" tIns="548625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Subject 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(eg: a process)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6" name="Google Shape;1486;p104"/>
          <p:cNvSpPr/>
          <p:nvPr/>
        </p:nvSpPr>
        <p:spPr>
          <a:xfrm>
            <a:off x="2575300" y="1581200"/>
            <a:ext cx="1289400" cy="1280100"/>
          </a:xfrm>
          <a:prstGeom prst="roundRect">
            <a:avLst>
              <a:gd name="adj" fmla="val 16667"/>
            </a:avLst>
          </a:prstGeom>
          <a:solidFill>
            <a:srgbClr val="FF0000">
              <a:alpha val="64800"/>
            </a:srgbClr>
          </a:solidFill>
          <a:ln>
            <a:noFill/>
          </a:ln>
        </p:spPr>
        <p:txBody>
          <a:bodyPr spcFirstLastPara="1" wrap="square" lIns="0" tIns="365750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SELinux </a:t>
            </a:r>
            <a:br>
              <a:rPr lang="en" sz="1200" b="1">
                <a:latin typeface="Roboto"/>
                <a:ea typeface="Roboto"/>
                <a:cs typeface="Roboto"/>
                <a:sym typeface="Roboto"/>
              </a:rPr>
            </a:b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Security Server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7" name="Google Shape;1487;p104"/>
          <p:cNvSpPr/>
          <p:nvPr/>
        </p:nvSpPr>
        <p:spPr>
          <a:xfrm>
            <a:off x="4607349" y="1683350"/>
            <a:ext cx="2234700" cy="1075800"/>
          </a:xfrm>
          <a:prstGeom prst="diamond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Permission Granted?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8" name="Google Shape;1488;p104"/>
          <p:cNvCxnSpPr>
            <a:stCxn id="1486" idx="3"/>
          </p:cNvCxnSpPr>
          <p:nvPr/>
        </p:nvCxnSpPr>
        <p:spPr>
          <a:xfrm>
            <a:off x="3864700" y="2221250"/>
            <a:ext cx="671700" cy="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9" name="Google Shape;1489;p104"/>
          <p:cNvSpPr/>
          <p:nvPr/>
        </p:nvSpPr>
        <p:spPr>
          <a:xfrm>
            <a:off x="7584700" y="1581200"/>
            <a:ext cx="1289400" cy="1280100"/>
          </a:xfrm>
          <a:prstGeom prst="roundRect">
            <a:avLst>
              <a:gd name="adj" fmla="val 16667"/>
            </a:avLst>
          </a:prstGeom>
          <a:solidFill>
            <a:srgbClr val="FF0000">
              <a:alpha val="64800"/>
            </a:srgbClr>
          </a:solidFill>
          <a:ln>
            <a:noFill/>
          </a:ln>
        </p:spPr>
        <p:txBody>
          <a:bodyPr spcFirstLastPara="1" wrap="square" lIns="0" tIns="548625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(eg: a file)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0" name="Google Shape;1490;p104"/>
          <p:cNvCxnSpPr/>
          <p:nvPr/>
        </p:nvCxnSpPr>
        <p:spPr>
          <a:xfrm>
            <a:off x="1656350" y="2272775"/>
            <a:ext cx="671700" cy="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1" name="Google Shape;1491;p104"/>
          <p:cNvCxnSpPr/>
          <p:nvPr/>
        </p:nvCxnSpPr>
        <p:spPr>
          <a:xfrm>
            <a:off x="6842050" y="2221250"/>
            <a:ext cx="671700" cy="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2" name="Google Shape;1492;p104"/>
          <p:cNvSpPr txBox="1"/>
          <p:nvPr/>
        </p:nvSpPr>
        <p:spPr>
          <a:xfrm>
            <a:off x="6842050" y="1872275"/>
            <a:ext cx="963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Yes</a:t>
            </a:r>
            <a:endParaRPr sz="1200"/>
          </a:p>
        </p:txBody>
      </p:sp>
      <p:cxnSp>
        <p:nvCxnSpPr>
          <p:cNvPr id="1493" name="Google Shape;1493;p104"/>
          <p:cNvCxnSpPr/>
          <p:nvPr/>
        </p:nvCxnSpPr>
        <p:spPr>
          <a:xfrm rot="5400000">
            <a:off x="5388850" y="3157863"/>
            <a:ext cx="671700" cy="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4" name="Google Shape;1494;p104"/>
          <p:cNvSpPr txBox="1"/>
          <p:nvPr/>
        </p:nvSpPr>
        <p:spPr>
          <a:xfrm>
            <a:off x="5724700" y="2950563"/>
            <a:ext cx="963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No</a:t>
            </a:r>
            <a:endParaRPr sz="1200"/>
          </a:p>
        </p:txBody>
      </p:sp>
      <p:sp>
        <p:nvSpPr>
          <p:cNvPr id="1495" name="Google Shape;1495;p104"/>
          <p:cNvSpPr/>
          <p:nvPr/>
        </p:nvSpPr>
        <p:spPr>
          <a:xfrm>
            <a:off x="5134000" y="3556575"/>
            <a:ext cx="1288800" cy="1280100"/>
          </a:xfrm>
          <a:prstGeom prst="roundRect">
            <a:avLst>
              <a:gd name="adj" fmla="val 16667"/>
            </a:avLst>
          </a:prstGeom>
          <a:solidFill>
            <a:srgbClr val="A9B7C0">
              <a:alpha val="72070"/>
            </a:srgbClr>
          </a:solidFill>
          <a:ln>
            <a:noFill/>
          </a:ln>
        </p:spPr>
        <p:txBody>
          <a:bodyPr spcFirstLastPara="1" wrap="square" lIns="0" tIns="548625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AVC Denied Message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6" name="Google Shape;1496;p104"/>
          <p:cNvSpPr/>
          <p:nvPr/>
        </p:nvSpPr>
        <p:spPr>
          <a:xfrm>
            <a:off x="2575600" y="3560064"/>
            <a:ext cx="1288800" cy="1280100"/>
          </a:xfrm>
          <a:prstGeom prst="roundRect">
            <a:avLst>
              <a:gd name="adj" fmla="val 16667"/>
            </a:avLst>
          </a:prstGeom>
          <a:solidFill>
            <a:srgbClr val="A9B7C0">
              <a:alpha val="72070"/>
            </a:srgbClr>
          </a:solidFill>
          <a:ln>
            <a:noFill/>
          </a:ln>
        </p:spPr>
        <p:txBody>
          <a:bodyPr spcFirstLastPara="1" wrap="square" lIns="0" tIns="365750" rIns="0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SELinux 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Policy Database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7" name="Google Shape;1497;p104"/>
          <p:cNvCxnSpPr/>
          <p:nvPr/>
        </p:nvCxnSpPr>
        <p:spPr>
          <a:xfrm rot="5400000">
            <a:off x="2851300" y="3197138"/>
            <a:ext cx="671700" cy="0"/>
          </a:xfrm>
          <a:prstGeom prst="straightConnector1">
            <a:avLst/>
          </a:prstGeom>
          <a:noFill/>
          <a:ln w="28575" cap="flat" cmpd="sng">
            <a:solidFill>
              <a:srgbClr val="A9B7C0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498" name="Google Shape;149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525" y="1615175"/>
            <a:ext cx="617654" cy="6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50" y="1728800"/>
            <a:ext cx="535474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4514" y="3694525"/>
            <a:ext cx="450975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8225" y="1684175"/>
            <a:ext cx="386425" cy="5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5188" y="3694525"/>
            <a:ext cx="386425" cy="5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2550" y="1682814"/>
            <a:ext cx="671699" cy="536423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05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are deciding between versions of Ubuntu Servers. If you want a version that will remain stable over time, which version do you choose?</a:t>
            </a:r>
            <a:endParaRPr sz="2400"/>
          </a:p>
        </p:txBody>
      </p:sp>
      <p:sp>
        <p:nvSpPr>
          <p:cNvPr id="1510" name="Google Shape;1510;p1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1" name="Google Shape;151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Ubuntu Server Versions</a:t>
            </a:r>
            <a:endParaRPr/>
          </a:p>
        </p:txBody>
      </p:sp>
      <p:sp>
        <p:nvSpPr>
          <p:cNvPr id="1518" name="Google Shape;1518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FF00"/>
                </a:highlight>
              </a:rPr>
              <a:t>You would want to choose the “Long Term Support” (LTS) version</a:t>
            </a:r>
            <a:r>
              <a:rPr lang="en"/>
              <a:t>. The latest version will have continual updates and changes. The LTS version will remain stable and only change approximately once a year.  </a:t>
            </a:r>
            <a:endParaRPr/>
          </a:p>
        </p:txBody>
      </p:sp>
      <p:pic>
        <p:nvPicPr>
          <p:cNvPr id="1520" name="Google Shape;152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000" y="1891771"/>
            <a:ext cx="3288000" cy="279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07"/>
          <p:cNvSpPr txBox="1">
            <a:spLocks noGrp="1"/>
          </p:cNvSpPr>
          <p:nvPr>
            <p:ph type="title"/>
          </p:nvPr>
        </p:nvSpPr>
        <p:spPr>
          <a:xfrm>
            <a:off x="274350" y="29130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are some security implications of </a:t>
            </a:r>
            <a:br>
              <a:rPr lang="en" sz="3000"/>
            </a:br>
            <a:r>
              <a:rPr lang="en" sz="3000"/>
              <a:t>using free and open source software or </a:t>
            </a:r>
            <a:br>
              <a:rPr lang="en" sz="3000"/>
            </a:br>
            <a:r>
              <a:rPr lang="en" sz="3000"/>
              <a:t>forks of popular Linux distributions?</a:t>
            </a:r>
            <a:endParaRPr sz="3000"/>
          </a:p>
        </p:txBody>
      </p:sp>
      <p:sp>
        <p:nvSpPr>
          <p:cNvPr id="1527" name="Google Shape;1527;p10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8" name="Google Shape;15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08"/>
          <p:cNvSpPr txBox="1">
            <a:spLocks noGrp="1"/>
          </p:cNvSpPr>
          <p:nvPr>
            <p:ph type="title"/>
          </p:nvPr>
        </p:nvSpPr>
        <p:spPr>
          <a:xfrm>
            <a:off x="1449525" y="589825"/>
            <a:ext cx="7363500" cy="2731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As demonstrated in the Mint OS article, open source means that anyone can contribute. Therefore, a hacker with programming skills will be able to attack somewhat easily.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must be vigilant of where you download your software.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6" name="Google Shape;1536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7" name="Google Shape;153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025" y="757150"/>
            <a:ext cx="747950" cy="107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File System Structure</a:t>
            </a:r>
            <a:endParaRPr/>
          </a:p>
        </p:txBody>
      </p:sp>
      <p:sp>
        <p:nvSpPr>
          <p:cNvPr id="1544" name="Google Shape;1544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File System Structure</a:t>
            </a:r>
            <a:endParaRPr/>
          </a:p>
        </p:txBody>
      </p:sp>
      <p:sp>
        <p:nvSpPr>
          <p:cNvPr id="1551" name="Google Shape;1551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Each OS maintains certain conventions for where and how they store different kinds of files. For example, Windows and Mac machines typically place images in a ~/Pictures folder. </a:t>
            </a:r>
            <a:endParaRPr sz="1500"/>
          </a:p>
        </p:txBody>
      </p:sp>
      <p:sp>
        <p:nvSpPr>
          <p:cNvPr id="1552" name="Google Shape;1552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553" name="Google Shape;1553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1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also has a conventional file system structure.</a:t>
            </a:r>
            <a:endParaRPr/>
          </a:p>
        </p:txBody>
      </p:sp>
      <p:sp>
        <p:nvSpPr>
          <p:cNvPr id="1555" name="Google Shape;1555;p11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conventions are consistent across distributions. For example, user applications are typically stored in /usr/bin, and this will always be the case across distributions. </a:t>
            </a:r>
            <a:endParaRPr/>
          </a:p>
        </p:txBody>
      </p:sp>
      <p:sp>
        <p:nvSpPr>
          <p:cNvPr id="1556" name="Google Shape;1556;p11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we can apply what they learn today to other distributions we encounter, since each distribution will have the files and folders that we will learn about today.</a:t>
            </a:r>
            <a:endParaRPr/>
          </a:p>
        </p:txBody>
      </p:sp>
      <p:sp>
        <p:nvSpPr>
          <p:cNvPr id="1557" name="Google Shape;1557;p11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addition, all popular Linux distributions use the bash shell by default. This means we can use the command line tools they learn here on other distros, as well.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File Systems</a:t>
            </a:r>
            <a:endParaRPr/>
          </a:p>
        </p:txBody>
      </p:sp>
      <p:sp>
        <p:nvSpPr>
          <p:cNvPr id="1563" name="Google Shape;1563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Linux maintains certain conventions for storing files: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65" name="Google Shape;1565;p111"/>
          <p:cNvGraphicFramePr/>
          <p:nvPr/>
        </p:nvGraphicFramePr>
        <p:xfrm>
          <a:off x="444675" y="1428750"/>
          <a:ext cx="8430500" cy="348576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66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 (root)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root directory that contains every other directory.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/home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Contains users’ private file. Users should not be able to save files elsewhere.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/etc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Contains configuration files, defining how a machine runs and who can use it.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/bin, /sbin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 applications such as web browsers and commands like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/var 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Contains files that change over time.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/tmp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Contains files that are only needed for a short period of time.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66" name="Google Shape;1566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Linux</a:t>
            </a:r>
            <a:endParaRPr/>
          </a:p>
        </p:txBody>
      </p:sp>
      <p:sp>
        <p:nvSpPr>
          <p:cNvPr id="1072" name="Google Shape;1072;p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140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ubiquity of Linux machines on modern networks makes it a common target for attackers. </a:t>
            </a:r>
            <a:endParaRPr sz="2400"/>
          </a:p>
        </p:txBody>
      </p:sp>
      <p:sp>
        <p:nvSpPr>
          <p:cNvPr id="1073" name="Google Shape;1073;p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4" name="Google Shape;10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425" y="1461925"/>
            <a:ext cx="7313150" cy="345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1" name="Google Shape;157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Scenario</a:t>
            </a:r>
            <a:endParaRPr/>
          </a:p>
        </p:txBody>
      </p:sp>
      <p:sp>
        <p:nvSpPr>
          <p:cNvPr id="1573" name="Google Shape;1573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64000" cy="2065500"/>
          </a:xfrm>
          <a:prstGeom prst="rect">
            <a:avLst/>
          </a:prstGeom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Let’s launch a terminal an walk through the Linux file system, starting at the top of the directory structure, the Root Directory.</a:t>
            </a:r>
            <a:endParaRPr sz="2200"/>
          </a:p>
        </p:txBody>
      </p:sp>
      <p:sp>
        <p:nvSpPr>
          <p:cNvPr id="1574" name="Google Shape;1574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5" name="Google Shape;1575;p112"/>
          <p:cNvCxnSpPr/>
          <p:nvPr/>
        </p:nvCxnSpPr>
        <p:spPr>
          <a:xfrm>
            <a:off x="274375" y="640080"/>
            <a:ext cx="432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76" name="Google Shape;157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700" y="1653725"/>
            <a:ext cx="822250" cy="9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7" name="Google Shape;1577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Navigating Linux File Structures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4" name="Google Shape;1584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 Takeaways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90" name="Google Shape;1590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audit took us to the following directories: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591" name="Google Shape;1591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92" name="Google Shape;1592;p114"/>
          <p:cNvGraphicFramePr/>
          <p:nvPr/>
        </p:nvGraphicFramePr>
        <p:xfrm>
          <a:off x="457750" y="1161538"/>
          <a:ext cx="8137500" cy="352459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65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/etc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specific, system-wide configuration files, as well as the most sensitive files on a Linux system.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/var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files that are continually updated.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/home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Stores user home folders.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/tmp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 applications write temporary files that can be deleted on reboot.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/bin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and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/sbin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Where the system keeps its main binary or program files.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93" name="Google Shape;1593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1599" name="Google Shape;1599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115"/>
          <p:cNvSpPr txBox="1">
            <a:spLocks noGrp="1"/>
          </p:cNvSpPr>
          <p:nvPr>
            <p:ph type="title" idx="2"/>
          </p:nvPr>
        </p:nvSpPr>
        <p:spPr>
          <a:xfrm>
            <a:off x="274350" y="790450"/>
            <a:ext cx="8472600" cy="30165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/>
              <a:t> Linux Landmarks</a:t>
            </a:r>
            <a:endParaRPr/>
          </a:p>
          <a:p>
            <a:pPr marL="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Most technical roles in cybersecurity require comfort with the command line and familiarity with the structure of a Linux file system.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You will use this knowledge to navigate file systems when looking for suspicious activity or administering the machine.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The next exercise will give you an opportunity to explore the file system and practice using the command-line.</a:t>
            </a:r>
            <a:endParaRPr sz="1600"/>
          </a:p>
          <a:p>
            <a:pPr marL="0" lvl="0" indent="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01" name="Google Shape;1601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Processes</a:t>
            </a:r>
            <a:endParaRPr/>
          </a:p>
        </p:txBody>
      </p:sp>
      <p:sp>
        <p:nvSpPr>
          <p:cNvPr id="1617" name="Google Shape;1617;p1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Introduction to Processes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1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1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When a program runs, it must process data and potentially make changes to the file system. This is why we call a running program a </a:t>
            </a:r>
            <a:r>
              <a:rPr lang="en" sz="2000" b="1">
                <a:solidFill>
                  <a:schemeClr val="dk1"/>
                </a:solidFill>
              </a:rPr>
              <a:t>process</a:t>
            </a:r>
            <a:r>
              <a:rPr lang="en" sz="2000">
                <a:solidFill>
                  <a:schemeClr val="dk1"/>
                </a:solidFill>
              </a:rPr>
              <a:t>.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When these programs process, save and modify data, they consume a computer’s resources. 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26" name="Google Shape;1626;p119"/>
          <p:cNvSpPr txBox="1">
            <a:spLocks noGrp="1"/>
          </p:cNvSpPr>
          <p:nvPr>
            <p:ph type="subTitle" idx="1"/>
          </p:nvPr>
        </p:nvSpPr>
        <p:spPr>
          <a:xfrm>
            <a:off x="49700" y="3026525"/>
            <a:ext cx="8924400" cy="21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Let’s take a look at two of the most important resources: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memory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and the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CPU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7" name="Google Shape;1627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20"/>
          <p:cNvSpPr txBox="1">
            <a:spLocks noGrp="1"/>
          </p:cNvSpPr>
          <p:nvPr>
            <p:ph type="title"/>
          </p:nvPr>
        </p:nvSpPr>
        <p:spPr>
          <a:xfrm>
            <a:off x="1977950" y="1828475"/>
            <a:ext cx="64848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Memory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is the space used by a process to save and manipulate data.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33" name="Google Shape;1633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4" name="Google Shape;163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Memory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comes in two forms: </a:t>
            </a:r>
            <a:endParaRPr/>
          </a:p>
        </p:txBody>
      </p:sp>
      <p:sp>
        <p:nvSpPr>
          <p:cNvPr id="1643" name="Google Shape;1643;p121"/>
          <p:cNvSpPr txBox="1">
            <a:spLocks noGrp="1"/>
          </p:cNvSpPr>
          <p:nvPr>
            <p:ph type="subTitle" idx="3"/>
          </p:nvPr>
        </p:nvSpPr>
        <p:spPr>
          <a:xfrm>
            <a:off x="607450" y="2135800"/>
            <a:ext cx="35787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Random Access Memory (RAM) is used to run the program’s code. RAM is only used while the program is running.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more work a process does, the more RAM it needs.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12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RAM</a:t>
            </a:r>
            <a:endParaRPr sz="1800" b="1"/>
          </a:p>
        </p:txBody>
      </p:sp>
      <p:sp>
        <p:nvSpPr>
          <p:cNvPr id="1645" name="Google Shape;1645;p121"/>
          <p:cNvSpPr txBox="1">
            <a:spLocks noGrp="1"/>
          </p:cNvSpPr>
          <p:nvPr>
            <p:ph type="subTitle" idx="5"/>
          </p:nvPr>
        </p:nvSpPr>
        <p:spPr>
          <a:xfrm>
            <a:off x="5086675" y="2136950"/>
            <a:ext cx="35787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Disk space is used to save data permanently. 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Files saved to a disk persist even after a process ends.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12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Disk Space</a:t>
            </a:r>
            <a:endParaRPr sz="1800" b="1"/>
          </a:p>
        </p:txBody>
      </p:sp>
      <p:sp>
        <p:nvSpPr>
          <p:cNvPr id="1647" name="Google Shape;1647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59"/>
          <p:cNvSpPr txBox="1">
            <a:spLocks noGrp="1"/>
          </p:cNvSpPr>
          <p:nvPr>
            <p:ph type="title"/>
          </p:nvPr>
        </p:nvSpPr>
        <p:spPr>
          <a:xfrm>
            <a:off x="2544050" y="1296375"/>
            <a:ext cx="61029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Familiarity with the </a:t>
            </a:r>
            <a:br>
              <a:rPr lang="en"/>
            </a:br>
            <a:r>
              <a:rPr lang="en"/>
              <a:t>operating system is </a:t>
            </a:r>
            <a:br>
              <a:rPr lang="en"/>
            </a:br>
            <a:r>
              <a:rPr lang="en"/>
              <a:t>crucial for cybersecurity professionals. </a:t>
            </a:r>
            <a:endParaRPr/>
          </a:p>
        </p:txBody>
      </p:sp>
      <p:sp>
        <p:nvSpPr>
          <p:cNvPr id="1081" name="Google Shape;108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Central Processing Unit (CPU)</a:t>
            </a:r>
            <a:endParaRPr/>
          </a:p>
        </p:txBody>
      </p:sp>
      <p:sp>
        <p:nvSpPr>
          <p:cNvPr id="1653" name="Google Shape;1653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/>
              <a:t>Central Processing Unit</a:t>
            </a:r>
            <a:r>
              <a:rPr lang="en"/>
              <a:t> </a:t>
            </a:r>
            <a:r>
              <a:rPr lang="en" b="1"/>
              <a:t>(CPU) </a:t>
            </a:r>
            <a:r>
              <a:rPr lang="en"/>
              <a:t>acts as the brain of the system, determining how much work a process has to do, and how difficult that work is. </a:t>
            </a:r>
            <a:endParaRPr/>
          </a:p>
        </p:txBody>
      </p:sp>
      <p:sp>
        <p:nvSpPr>
          <p:cNvPr id="1654" name="Google Shape;1654;p122"/>
          <p:cNvSpPr txBox="1">
            <a:spLocks noGrp="1"/>
          </p:cNvSpPr>
          <p:nvPr>
            <p:ph type="body" idx="3"/>
          </p:nvPr>
        </p:nvSpPr>
        <p:spPr>
          <a:xfrm>
            <a:off x="-12300" y="1722400"/>
            <a:ext cx="4259100" cy="285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difficult task, such as encrypting </a:t>
            </a:r>
            <a:br>
              <a:rPr lang="en" sz="1600"/>
            </a:br>
            <a:r>
              <a:rPr lang="en" sz="1600"/>
              <a:t>a large file, will use a lot of RAM and/or CPU. </a:t>
            </a:r>
            <a:endParaRPr sz="1600"/>
          </a:p>
          <a:p>
            <a:pPr marL="0" lvl="0" indent="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Easier tasks, like executing the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en" sz="1600"/>
              <a:t> command, will require only minimal </a:t>
            </a:r>
            <a:r>
              <a:rPr lang="en" sz="1600">
                <a:solidFill>
                  <a:schemeClr val="dk1"/>
                </a:solidFill>
              </a:rPr>
              <a:t> RAM and/or CPU</a:t>
            </a:r>
            <a:r>
              <a:rPr lang="en" sz="1600"/>
              <a:t>. </a:t>
            </a:r>
            <a:endParaRPr sz="1600"/>
          </a:p>
        </p:txBody>
      </p:sp>
      <p:pic>
        <p:nvPicPr>
          <p:cNvPr id="1655" name="Google Shape;165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448" y="2064452"/>
            <a:ext cx="6080776" cy="285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Targeting Resources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Hackers can take advantage of a system’s finite resources.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12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33426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Hackers can perform denial of service (DoS) attacks by launching processes that eat up memory on a target machine.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can slow down or crash the machine, making it unavailable to users, thus denying them service.</a:t>
            </a:r>
            <a:endParaRPr sz="16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600"/>
          </a:p>
        </p:txBody>
      </p:sp>
      <p:cxnSp>
        <p:nvCxnSpPr>
          <p:cNvPr id="1666" name="Google Shape;1666;p123"/>
          <p:cNvCxnSpPr/>
          <p:nvPr/>
        </p:nvCxnSpPr>
        <p:spPr>
          <a:xfrm>
            <a:off x="274375" y="640080"/>
            <a:ext cx="6249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7" name="Google Shape;1667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2" name="Google Shape;1672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9168600" cy="5157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Targeting Resources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674" name="Google Shape;1674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7186800" cy="1286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Hackers can also start malicious processes that don't use a lot of memory, and are therefore difficult to spot without specifically looking for them.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75" name="Google Shape;1675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6" name="Google Shape;1676;p124"/>
          <p:cNvCxnSpPr/>
          <p:nvPr/>
        </p:nvCxnSpPr>
        <p:spPr>
          <a:xfrm>
            <a:off x="274375" y="640080"/>
            <a:ext cx="6249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7" name="Google Shape;1677;p124"/>
          <p:cNvSpPr/>
          <p:nvPr/>
        </p:nvSpPr>
        <p:spPr>
          <a:xfrm>
            <a:off x="3638100" y="1764150"/>
            <a:ext cx="4852200" cy="1999200"/>
          </a:xfrm>
          <a:prstGeom prst="flowChartAlternateProcess">
            <a:avLst/>
          </a:prstGeom>
          <a:solidFill>
            <a:srgbClr val="FF0000">
              <a:alpha val="62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One example is a </a:t>
            </a: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backdoor process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This allows hackers to break into machines undetected.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don't use much memory because they make a network connection to the hacker's machine, then listen for instructions.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8" name="Google Shape;1678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Managing Processes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84" name="Google Shape;1684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Linux has several commands for managing processes: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685" name="Google Shape;1685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86" name="Google Shape;1686;p125"/>
          <p:cNvGraphicFramePr/>
          <p:nvPr/>
        </p:nvGraphicFramePr>
        <p:xfrm>
          <a:off x="503250" y="1302788"/>
          <a:ext cx="8137500" cy="3111125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40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top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you to see all running processes in real time. It updates every three seconds to show what’s happening on the system.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ps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you to take a snapshot of all the running processes on the system. Different arguments allow you to show different subsets of processes and use this output with other commands.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0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kill</a:t>
                      </a:r>
                      <a:endParaRPr sz="24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stop processes, usually ones causing problems. </a:t>
                      </a:r>
                      <a:r>
                        <a:rPr lang="en" sz="16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kill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attempts to allow a process to finish before it shuts it down.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87" name="Google Shape;1687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26"/>
          <p:cNvSpPr txBox="1">
            <a:spLocks noGrp="1"/>
          </p:cNvSpPr>
          <p:nvPr>
            <p:ph type="title"/>
          </p:nvPr>
        </p:nvSpPr>
        <p:spPr>
          <a:xfrm>
            <a:off x="1977950" y="1828475"/>
            <a:ext cx="63321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oboto"/>
                <a:ea typeface="Roboto"/>
                <a:cs typeface="Roboto"/>
                <a:sym typeface="Roboto"/>
              </a:rPr>
              <a:t>Dynamic analysis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is the process of running a potentially malicious script and monitoring its effects.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3" name="Google Shape;1693;p1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4" name="Google Shape;169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475" y="1937187"/>
            <a:ext cx="929305" cy="135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" name="Google Shape;170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127"/>
          <p:cNvSpPr txBox="1">
            <a:spLocks noGrp="1"/>
          </p:cNvSpPr>
          <p:nvPr>
            <p:ph type="subTitle" idx="1"/>
          </p:nvPr>
        </p:nvSpPr>
        <p:spPr>
          <a:xfrm>
            <a:off x="0" y="546800"/>
            <a:ext cx="5908500" cy="2177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Let’s run a potentially malicious script to determine how it affects system health.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03" name="Google Shape;1703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1709" name="Google Shape;1709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128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Inspecting Malicious Files Demo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  <p:sp>
        <p:nvSpPr>
          <p:cNvPr id="1716" name="Google Shape;1716;p1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129"/>
          <p:cNvSpPr txBox="1">
            <a:spLocks noGrp="1"/>
          </p:cNvSpPr>
          <p:nvPr>
            <p:ph type="title" idx="2"/>
          </p:nvPr>
        </p:nvSpPr>
        <p:spPr>
          <a:xfrm>
            <a:off x="27435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/>
              <a:t> Processing Investigation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this activity, you will monitor the system for processes that should not be running. </a:t>
            </a:r>
            <a:endParaRPr sz="1600"/>
          </a:p>
          <a:p>
            <a:pPr marL="320040" lvl="0" indent="-193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/>
              <a:t>Your senior admin asked that you record snapshots of processes as well as review processes in real time. </a:t>
            </a:r>
            <a:endParaRPr sz="1600"/>
          </a:p>
          <a:p>
            <a:pPr marL="320040" lvl="0" indent="-193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/>
              <a:t>If you notice anything amiss,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kill</a:t>
            </a:r>
            <a:r>
              <a:rPr lang="en" sz="1600"/>
              <a:t> the process and add your findings to the report. </a:t>
            </a:r>
            <a:endParaRPr sz="1600"/>
          </a:p>
          <a:p>
            <a:pPr marL="0" lvl="0" indent="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18" name="Google Shape;1718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3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Packages</a:t>
            </a:r>
            <a:endParaRPr/>
          </a:p>
        </p:txBody>
      </p:sp>
      <p:sp>
        <p:nvSpPr>
          <p:cNvPr id="1730" name="Google Shape;1730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1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Linux in a Professional Context</a:t>
            </a:r>
            <a:endParaRPr/>
          </a:p>
        </p:txBody>
      </p:sp>
      <p:sp>
        <p:nvSpPr>
          <p:cNvPr id="1088" name="Google Shape;1088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is essential for the following technical roles, among others: </a:t>
            </a:r>
            <a:endParaRPr/>
          </a:p>
        </p:txBody>
      </p:sp>
      <p:sp>
        <p:nvSpPr>
          <p:cNvPr id="1089" name="Google Shape;1089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6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Help Desk / IT Support </a:t>
            </a:r>
            <a:endParaRPr sz="1800"/>
          </a:p>
        </p:txBody>
      </p:sp>
      <p:sp>
        <p:nvSpPr>
          <p:cNvPr id="1091" name="Google Shape;1091;p6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System Administration</a:t>
            </a:r>
            <a:endParaRPr sz="1800"/>
          </a:p>
        </p:txBody>
      </p:sp>
      <p:sp>
        <p:nvSpPr>
          <p:cNvPr id="1092" name="Google Shape;1092;p6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Penetration Testing</a:t>
            </a:r>
            <a:endParaRPr sz="1800"/>
          </a:p>
        </p:txBody>
      </p:sp>
      <p:sp>
        <p:nvSpPr>
          <p:cNvPr id="1093" name="Google Shape;1093;p6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Network Forensics</a:t>
            </a:r>
            <a:endParaRPr sz="1800"/>
          </a:p>
        </p:txBody>
      </p:sp>
      <p:sp>
        <p:nvSpPr>
          <p:cNvPr id="1094" name="Google Shape;1094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Packages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38" name="Google Shape;1738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367600" cy="3774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Administrators often install additional software to properly harden the machine.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Linux offers downloadable tools called </a:t>
            </a:r>
            <a:r>
              <a:rPr lang="en">
                <a:solidFill>
                  <a:schemeClr val="accent6"/>
                </a:solidFill>
              </a:rPr>
              <a:t>packages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New packages are installed with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a tool called </a:t>
            </a:r>
            <a:r>
              <a:rPr lang="en">
                <a:solidFill>
                  <a:schemeClr val="accent6"/>
                </a:solidFill>
              </a:rPr>
              <a:t>package manager</a:t>
            </a:r>
            <a:r>
              <a:rPr lang="en">
                <a:solidFill>
                  <a:srgbClr val="FFFFFF"/>
                </a:solidFill>
              </a:rPr>
              <a:t>.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740" name="Google Shape;1740;p132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95474" y="1617551"/>
            <a:ext cx="690803" cy="5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32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95474" y="2458326"/>
            <a:ext cx="690803" cy="53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2" name="Google Shape;1742;p132"/>
          <p:cNvCxnSpPr/>
          <p:nvPr/>
        </p:nvCxnSpPr>
        <p:spPr>
          <a:xfrm>
            <a:off x="274375" y="640080"/>
            <a:ext cx="4267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3" name="Google Shape;1743;p132"/>
          <p:cNvSpPr/>
          <p:nvPr/>
        </p:nvSpPr>
        <p:spPr>
          <a:xfrm>
            <a:off x="542775" y="3357175"/>
            <a:ext cx="4528500" cy="11943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We’ll use the Ubuntu package manager, called </a:t>
            </a:r>
            <a:r>
              <a:rPr lang="en" sz="18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aptitude</a:t>
            </a:r>
            <a:r>
              <a:rPr lang="en" sz="1800" b="1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We will use aptitude with the command </a:t>
            </a:r>
            <a:r>
              <a:rPr lang="en" sz="1800">
                <a:solidFill>
                  <a:srgbClr val="F3F3F3"/>
                </a:solidFill>
                <a:latin typeface="Inconsolata"/>
                <a:ea typeface="Inconsolata"/>
                <a:cs typeface="Inconsolata"/>
                <a:sym typeface="Inconsolata"/>
              </a:rPr>
              <a:t>apt</a:t>
            </a:r>
            <a:r>
              <a:rPr lang="en" sz="18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1744" name="Google Shape;1744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Packages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sudo apt install &lt;package name&gt;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751" name="Google Shape;1751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133"/>
          <p:cNvSpPr txBox="1">
            <a:spLocks noGrp="1"/>
          </p:cNvSpPr>
          <p:nvPr>
            <p:ph type="subTitle" idx="1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Linux searches databases to find information about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&lt;package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name&gt;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If found, it will be downloaded.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4" name="Google Shape;1754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133"/>
          <p:cNvSpPr txBox="1">
            <a:spLocks noGrp="1"/>
          </p:cNvSpPr>
          <p:nvPr>
            <p:ph type="subTitle" idx="2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These databases are known as repositories.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7" name="Google Shape;1757;p133"/>
          <p:cNvSpPr txBox="1">
            <a:spLocks noGrp="1"/>
          </p:cNvSpPr>
          <p:nvPr>
            <p:ph type="subTitle" idx="3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Repositories specifically used to store and distribute packages are known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as Personal Package Archives, or PPAs.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8" name="Google Shape;1758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13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Packages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67" name="Google Shape;1767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Today, we’ll install the following packages.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768" name="Google Shape;1768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769" name="Google Shape;1769;p134"/>
          <p:cNvGraphicFramePr/>
          <p:nvPr/>
        </p:nvGraphicFramePr>
        <p:xfrm>
          <a:off x="503250" y="1255713"/>
          <a:ext cx="8137500" cy="309810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165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4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lynis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Checks that a Linux machine is properly secured.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john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Verifies that users are using strong passwords.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chkrootkit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Scans machines for the presence of a malware called rootkit.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4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tripwire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Monitors the file system for suspicious changes. </a:t>
                      </a: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70" name="Google Shape;1770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OYO</a:t>
            </a:r>
            <a:endParaRPr/>
          </a:p>
        </p:txBody>
      </p:sp>
      <p:sp>
        <p:nvSpPr>
          <p:cNvPr id="1776" name="Google Shape;1776;p1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135"/>
          <p:cNvSpPr txBox="1">
            <a:spLocks noGrp="1"/>
          </p:cNvSpPr>
          <p:nvPr>
            <p:ph type="title" idx="2"/>
          </p:nvPr>
        </p:nvSpPr>
        <p:spPr>
          <a:xfrm>
            <a:off x="27435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(Take Home) Activity:</a:t>
            </a:r>
            <a:r>
              <a:rPr lang="en"/>
              <a:t> Installing packages.</a:t>
            </a:r>
            <a:endParaRPr/>
          </a:p>
          <a:p>
            <a:pPr marL="0" lvl="0" indent="0" algn="l" rtl="0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In this activity, you will install and configure </a:t>
            </a:r>
            <a:endParaRPr sz="1800"/>
          </a:p>
          <a:p>
            <a:pPr marL="0" lvl="0" indent="0" algn="l" rtl="0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tripwire</a:t>
            </a:r>
            <a:r>
              <a:rPr lang="en" sz="1800"/>
              <a:t>,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chkrootkit,</a:t>
            </a:r>
            <a:r>
              <a:rPr lang="en" sz="1800"/>
              <a:t>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john,</a:t>
            </a:r>
            <a:r>
              <a:rPr lang="en" sz="1800"/>
              <a:t> and </a:t>
            </a:r>
            <a:r>
              <a:rPr lang="en" sz="1800">
                <a:latin typeface="Roboto Mono"/>
                <a:ea typeface="Roboto Mono"/>
                <a:cs typeface="Roboto Mono"/>
                <a:sym typeface="Roboto Mono"/>
              </a:rPr>
              <a:t>lynis</a:t>
            </a:r>
            <a:r>
              <a:rPr lang="en" sz="1800"/>
              <a:t>. </a:t>
            </a:r>
            <a:endParaRPr sz="1800"/>
          </a:p>
          <a:p>
            <a:pPr marL="0" lvl="0" indent="0" algn="l" rtl="0">
              <a:lnSpc>
                <a:spcPct val="113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3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Scenario</a:t>
            </a:r>
            <a:endParaRPr/>
          </a:p>
        </p:txBody>
      </p:sp>
      <p:sp>
        <p:nvSpPr>
          <p:cNvPr id="1100" name="Google Shape;1100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Throughout today’s exercises, you will: </a:t>
            </a:r>
            <a:endParaRPr/>
          </a:p>
        </p:txBody>
      </p:sp>
      <p:graphicFrame>
        <p:nvGraphicFramePr>
          <p:cNvPr id="1101" name="Google Shape;1101;p61"/>
          <p:cNvGraphicFramePr/>
          <p:nvPr/>
        </p:nvGraphicFramePr>
        <p:xfrm>
          <a:off x="470875" y="127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{07B91A1A-37EF-49B8-B39C-C89C7BA1261D}</a:tableStyleId>
              </a:tblPr>
              <a:tblGrid>
                <a:gridCol w="27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5750"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Investigate a malfunctioning Linux server reported to be running more slowly than usual. 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182875" marB="182875">
                    <a:solidFill>
                      <a:srgbClr val="000000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Identify suspicious activity on the system and then contain it.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182875" marB="18287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Methodology will include: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91425" marT="91425" marB="91425" anchor="ctr">
                    <a:solidFill>
                      <a:srgbClr val="F7E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Auditing files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91425" marT="91425" marB="91425" anchor="ctr">
                    <a:solidFill>
                      <a:srgbClr val="F7E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Auditing processes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91425" marT="91425" marB="91425" anchor="ctr">
                    <a:solidFill>
                      <a:srgbClr val="F7E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Installing security packages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91425" marT="91425" marB="91425" anchor="ctr">
                    <a:solidFill>
                      <a:srgbClr val="F7E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Configuring security services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91425" marT="91425" marB="91425" anchor="ctr">
                    <a:solidFill>
                      <a:srgbClr val="F7E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02" name="Google Shape;11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25" y="3128325"/>
            <a:ext cx="1599678" cy="116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717" y="2896900"/>
            <a:ext cx="1543000" cy="146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2916</Words>
  <Application>Microsoft Office PowerPoint</Application>
  <PresentationFormat>On-screen Show (16:9)</PresentationFormat>
  <Paragraphs>401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Roboto</vt:lpstr>
      <vt:lpstr>Roboto Medium</vt:lpstr>
      <vt:lpstr>Roboto Thin</vt:lpstr>
      <vt:lpstr>Roboto Mono</vt:lpstr>
      <vt:lpstr>Arial</vt:lpstr>
      <vt:lpstr>Roboto Light</vt:lpstr>
      <vt:lpstr>Inconsolata</vt:lpstr>
      <vt:lpstr>Simple Light</vt:lpstr>
      <vt:lpstr>Introduction to Linux</vt:lpstr>
      <vt:lpstr>Class Objectives </vt:lpstr>
      <vt:lpstr>So, Why Linux?</vt:lpstr>
      <vt:lpstr>Why Linux</vt:lpstr>
      <vt:lpstr>Why Linux </vt:lpstr>
      <vt:lpstr>Why Linux</vt:lpstr>
      <vt:lpstr>Familiarity with the  operating system is  crucial for cybersecurity professionals. </vt:lpstr>
      <vt:lpstr>Linux in a Professional Context</vt:lpstr>
      <vt:lpstr>Activity Scenario</vt:lpstr>
      <vt:lpstr>Linux History and Distributions</vt:lpstr>
      <vt:lpstr>A (very) Brief History of Linux</vt:lpstr>
      <vt:lpstr>An operating system (OS) is the software that supports a computer's basic functions, such as scheduling tasks, executing applications, and controlling peripherals </vt:lpstr>
      <vt:lpstr>An Introduction to Linux</vt:lpstr>
      <vt:lpstr>By W3Cook's analysis of Alexa's data, 96.3% of the top one million web servers are running Linux. The remainder is split between Windows, 1.9%, and FreeBSD, 1.8%. —Steven J. Vaughan-Nichols</vt:lpstr>
      <vt:lpstr>Most enterprise  networks feature at  least one Linux machine.  </vt:lpstr>
      <vt:lpstr>Unlike Windows and OS X, Linux is free, open source software (FOSS).</vt:lpstr>
      <vt:lpstr>Anyone can modify the source code.</vt:lpstr>
      <vt:lpstr>Most tools in the hacker / security community  are still published as open-source. </vt:lpstr>
      <vt:lpstr>Distributions</vt:lpstr>
      <vt:lpstr>Distributions are special-purpose variants of the operating system</vt:lpstr>
      <vt:lpstr>Linux Distributions</vt:lpstr>
      <vt:lpstr>Linux Distributions </vt:lpstr>
      <vt:lpstr>Linux Servers </vt:lpstr>
      <vt:lpstr>PowerPoint Presentation</vt:lpstr>
      <vt:lpstr>15 Minutes</vt:lpstr>
      <vt:lpstr>PowerPoint Presentation</vt:lpstr>
      <vt:lpstr>Distribution Research Review</vt:lpstr>
      <vt:lpstr>Distribution Research Review</vt:lpstr>
      <vt:lpstr>Distribution Research Review</vt:lpstr>
      <vt:lpstr>Distribution Research Review</vt:lpstr>
      <vt:lpstr>Distribution Research Review</vt:lpstr>
      <vt:lpstr>Distribution Research Review</vt:lpstr>
      <vt:lpstr>Distribution Research Review</vt:lpstr>
      <vt:lpstr>Distribution Research Review</vt:lpstr>
      <vt:lpstr>Which distribution is most flexible  and best suited for day-to-day and  administrative tasks?  </vt:lpstr>
      <vt:lpstr>PowerPoint Presentation</vt:lpstr>
      <vt:lpstr>Which distribution is built specifically  for penetration testers?  </vt:lpstr>
      <vt:lpstr>PowerPoint Presentation</vt:lpstr>
      <vt:lpstr>Which distribution would you use to  set up a web or data server?</vt:lpstr>
      <vt:lpstr>PowerPoint Presentation</vt:lpstr>
      <vt:lpstr>What is the most widely-used  Linux desktop environment?</vt:lpstr>
      <vt:lpstr>PowerPoint Presentation</vt:lpstr>
      <vt:lpstr>What is a headless server?</vt:lpstr>
      <vt:lpstr>PowerPoint Presentation</vt:lpstr>
      <vt:lpstr>Does Ubuntu have a headless  server type? Does Fedora? CentOS?</vt:lpstr>
      <vt:lpstr>PowerPoint Presentation</vt:lpstr>
      <vt:lpstr>Which distribution is Ubuntu based on?  What about Kali?  </vt:lpstr>
      <vt:lpstr>PowerPoint Presentation</vt:lpstr>
      <vt:lpstr>Which distribution is CentOS based on?  What about Fedora?  </vt:lpstr>
      <vt:lpstr>PowerPoint Presentation</vt:lpstr>
      <vt:lpstr>What is SELinux?</vt:lpstr>
      <vt:lpstr>What is SELinux?</vt:lpstr>
      <vt:lpstr>You are deciding between versions of Ubuntu Servers. If you want a version that will remain stable over time, which version do you choose?</vt:lpstr>
      <vt:lpstr>Ubuntu Server Versions</vt:lpstr>
      <vt:lpstr>What are some security implications of  using free and open source software or  forks of popular Linux distributions?</vt:lpstr>
      <vt:lpstr>As demonstrated in the Mint OS article, open source means that anyone can contribute. Therefore, a hacker with programming skills will be able to attack somewhat easily. You must be vigilant of where you download your software.  </vt:lpstr>
      <vt:lpstr>Linux File System Structure</vt:lpstr>
      <vt:lpstr>Linux File System Structure</vt:lpstr>
      <vt:lpstr>File Systems</vt:lpstr>
      <vt:lpstr>Demo Scenario</vt:lpstr>
      <vt:lpstr>Navigating Linux File Structures</vt:lpstr>
      <vt:lpstr>Demo Takeaways </vt:lpstr>
      <vt:lpstr>30 Minutes</vt:lpstr>
      <vt:lpstr>PowerPoint Presentation</vt:lpstr>
      <vt:lpstr>PowerPoint Presentation</vt:lpstr>
      <vt:lpstr>Resources and Processes</vt:lpstr>
      <vt:lpstr>Introduction to Processes </vt:lpstr>
      <vt:lpstr>Memory is the space used by a process to save and manipulate data.</vt:lpstr>
      <vt:lpstr>Memory </vt:lpstr>
      <vt:lpstr>The Central Processing Unit (CPU)</vt:lpstr>
      <vt:lpstr>Targeting Resources  </vt:lpstr>
      <vt:lpstr>Targeting Resources   </vt:lpstr>
      <vt:lpstr>Managing Processes </vt:lpstr>
      <vt:lpstr>Dynamic analysis is the process of running a potentially malicious script and monitoring its effects. </vt:lpstr>
      <vt:lpstr>PowerPoint Presentation</vt:lpstr>
      <vt:lpstr>Inspecting Malicious Files Demo</vt:lpstr>
      <vt:lpstr>25 Minutes</vt:lpstr>
      <vt:lpstr>PowerPoint Presentation</vt:lpstr>
      <vt:lpstr>Installing Packages</vt:lpstr>
      <vt:lpstr>Packages</vt:lpstr>
      <vt:lpstr>Packages </vt:lpstr>
      <vt:lpstr>Packages </vt:lpstr>
      <vt:lpstr>OYO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Linux</dc:title>
  <cp:lastModifiedBy>Dan Schmidt</cp:lastModifiedBy>
  <cp:revision>1</cp:revision>
  <dcterms:modified xsi:type="dcterms:W3CDTF">2021-01-05T00:21:50Z</dcterms:modified>
</cp:coreProperties>
</file>